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1" r:id="rId6"/>
    <p:sldId id="259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AC80E8-0CD2-4401-8256-6A1995C774EA}" v="641" dt="2021-11-29T22:59:45.085"/>
    <p1510:client id="{BB9177BB-3E83-45F1-9B72-A4DA83AD3AD5}" v="148" dt="2021-11-29T23:36:38.2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4928C-AB3B-42CE-B5F4-AFC845F34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702B22-44BA-4BAB-85C9-60762672B0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B9CAE-3871-4983-992B-1E2B46D0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DB639-62B8-4A8E-900A-5F469F2CD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9A3AD-449B-43D8-BC67-FBBDB2B0F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345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562B8-5678-4872-8CF5-F366F873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4FA780-A5B2-4AC5-904F-68FB1BD623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10C2B-59F2-40DD-99BC-3ED6CFC63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70124-8A85-4B13-B184-66FF0E93C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1673D-56B2-4A2F-BD8F-A22FEDCEF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007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BE8256-61EC-4733-80F8-BE5805953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0F8481-57F9-49EA-9ADD-D2C8EFE3F3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3F4DA-7974-49C5-B9B0-4DEE6A67B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CC54D-5806-49AE-B5C8-31D4C362D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B458F-E58C-4BD9-A61D-EDC9F8E98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71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D749-CEE9-4A61-B6EA-E00A4DE9B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5F672-0C35-4A12-A714-14FFAF50B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1248B-094B-404A-ADD9-C917BC6FA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0DB82-876E-43B8-A63D-6F8456F99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9FFED-B566-4FF0-A665-D00F85BDB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41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B974F-4325-4433-AB4C-1350E5865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B0F617-3998-4E52-BB40-D957EF58E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3A11F-D443-472A-B585-FEE882FB7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302AE-F9C2-458D-9F24-B4A499B62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67B0A-2749-4D17-BDC0-292FC4789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239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5CB6-C4D0-47F8-B4DF-F630CAD8A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D2437-06B3-4ED7-8405-8799AF8D64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660204-F921-46A1-9F05-FBF3621CCC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94449D-2787-449E-9F96-1289D05F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A64433-355D-4AD0-82E2-1D0FAAF32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BF365-2358-4373-BA7B-4A6B755D3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37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3616C-6468-48C1-A5C8-C029C2F7D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E52CB-D8E3-454E-98AF-BF40B2DFB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6AE64C-2FB9-47F1-85F0-DE89BE43FA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7A8570-7DD8-4546-99CD-C159196AA6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3E44B8-2EA7-4D7B-85F6-74C11BF761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B5EE04-D9F6-4D32-A230-B5BB526BB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285A9E-B4B2-4A76-85DC-B866DE592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6AC371-3BE3-4B59-BFB0-F2012F49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058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0C35E-52AE-4138-9DB6-9D0F94F1A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B3FD64-A53F-406C-9593-6B272CFFB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C0C52B-C357-4DAA-A2FA-00DA8F0B8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FA2705-A1F4-4447-8A74-3B78BCE65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509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1FF055-4829-4E5C-93B9-EA86E7153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A291A5-A57A-4801-A5A6-6677EAD08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5E52E7-84A7-4EBC-BF71-F10973B03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98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7B7A3-CDFF-4597-997D-0FC2E6D13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B9B58-0152-4B46-AD35-1CCB638D1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4669BF-5538-4781-9151-2E6AFEE1E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C94AA-42CB-4CE2-AB1E-1F4797A49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C70F5E-EF19-4516-9FC1-92D05AD0C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2903F-E30C-4F78-8BB5-CA68C7BF1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36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ACAB4-5C34-434F-A704-3C3C7F589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A08186-0176-4273-89E5-5B71784A65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7343EA-9A5A-4EAD-993B-80666CBCEB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DE121A-9863-4563-BDA9-CA3F8744A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FEFF5E-8964-4F49-A8C6-2AB1C55BC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FAB1E6-6BE4-4DC0-9079-F84C7B2E7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424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9FFDEE-7DD2-4367-A7D6-DAA215CDC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7D039-C5C5-40F1-B193-3DE399284A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E6C92-9881-4C00-8746-FC604C4B84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90820-2344-4672-9513-4149FCDD42DC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C20EF-CEF0-4E36-9F92-7E0BD6562B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65594-ED6E-4A64-AA0E-3C2CA4FCB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7BB064-4728-47F8-A256-0A6CC2F47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07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AFCB1-60B2-4720-BB2F-100DF138B9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3018" y="2216060"/>
            <a:ext cx="9144000" cy="2387600"/>
          </a:xfrm>
        </p:spPr>
        <p:txBody>
          <a:bodyPr>
            <a:noAutofit/>
          </a:bodyPr>
          <a:lstStyle/>
          <a:p>
            <a:r>
              <a:rPr lang="en-US" sz="960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 panose="02000000000000000000" pitchFamily="2" charset="0"/>
              </a:rPr>
              <a:t>Approximating Euler</a:t>
            </a:r>
            <a:r>
              <a:rPr lang="en-US" sz="960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Arial" panose="020B0604020202020204" pitchFamily="34" charset="0"/>
              </a:rPr>
              <a:t>’</a:t>
            </a:r>
            <a:r>
              <a:rPr lang="en-US" sz="960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 panose="02000000000000000000" pitchFamily="2" charset="0"/>
              </a:rPr>
              <a:t>s Number</a:t>
            </a:r>
          </a:p>
        </p:txBody>
      </p:sp>
    </p:spTree>
    <p:extLst>
      <p:ext uri="{BB962C8B-B14F-4D97-AF65-F5344CB8AC3E}">
        <p14:creationId xmlns:p14="http://schemas.microsoft.com/office/powerpoint/2010/main" val="109040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DA952-E487-4848-B83C-4F7B7AEBE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9961" y="-169412"/>
            <a:ext cx="10515600" cy="1325563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/>
                <a:ea typeface="+mj-lt"/>
                <a:cs typeface="+mj-lt"/>
              </a:rPr>
              <a:t>Python</a:t>
            </a:r>
            <a:endParaRPr lang="en-US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5" descr="Text&#10;&#10;Description automatically generated">
            <a:extLst>
              <a:ext uri="{FF2B5EF4-FFF2-40B4-BE49-F238E27FC236}">
                <a16:creationId xmlns:a16="http://schemas.microsoft.com/office/drawing/2014/main" id="{99F83A4D-F7DA-40D2-B6DB-1620D6D72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2549" y="800115"/>
            <a:ext cx="6610065" cy="59742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A1F8B8-F582-4957-AA1F-12454381C0F8}"/>
              </a:ext>
            </a:extLst>
          </p:cNvPr>
          <p:cNvSpPr txBox="1"/>
          <p:nvPr/>
        </p:nvSpPr>
        <p:spPr>
          <a:xfrm>
            <a:off x="1427526" y="764837"/>
            <a:ext cx="370476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Calibri"/>
              </a:rPr>
              <a:t>Multiprocessing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04546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DA952-E487-4848-B83C-4F7B7AEBE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55" y="87601"/>
            <a:ext cx="10679545" cy="1325563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Data Control"/>
                <a:ea typeface="+mj-lt"/>
                <a:cs typeface="+mj-lt"/>
              </a:rPr>
              <a:t>          </a:t>
            </a:r>
            <a:r>
              <a:rPr lang="en-US" sz="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/>
                <a:ea typeface="+mj-lt"/>
                <a:cs typeface="+mj-lt"/>
              </a:rPr>
              <a:t>Conclusions</a:t>
            </a:r>
            <a:endParaRPr lang="en-US" sz="6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87853BE-40BE-4B9B-B763-2EB8E4651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255" y="1413164"/>
            <a:ext cx="10679545" cy="5144653"/>
          </a:xfrm>
          <a:ln>
            <a:noFill/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All 3 C implementations shared similar scalable performance with near 100% efficiency.</a:t>
            </a:r>
            <a:endParaRPr lang="en-US" sz="4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4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  <a:p>
            <a:pPr marL="0" indent="0">
              <a:buNone/>
            </a:pPr>
            <a:endParaRPr lang="en-US" sz="4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  <a:p>
            <a:r>
              <a:rPr 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Our C code out-performed Python as expected, with an order of 100x in speed comparison.  </a:t>
            </a:r>
            <a:endParaRPr lang="en-US" sz="4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666818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B073D-F096-47B5-A9BA-56342C06C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2474" y="946872"/>
            <a:ext cx="9374909" cy="4964256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800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 panose="02000000000000000000" pitchFamily="2" charset="0"/>
              </a:rPr>
              <a:t>/* By Jaret Varn, Thomas Laggan, and Zach Pallotta */</a:t>
            </a:r>
          </a:p>
        </p:txBody>
      </p:sp>
    </p:spTree>
    <p:extLst>
      <p:ext uri="{BB962C8B-B14F-4D97-AF65-F5344CB8AC3E}">
        <p14:creationId xmlns:p14="http://schemas.microsoft.com/office/powerpoint/2010/main" val="187899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02865-FCD3-46B8-99B5-7E13D3F5A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309" y="143164"/>
            <a:ext cx="10515600" cy="1325563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Data Control"/>
              </a:rPr>
              <a:t>			</a:t>
            </a:r>
            <a:r>
              <a:rPr lang="en-US" sz="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/>
              </a:rPr>
              <a:t>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51280-1E2E-4850-A2FF-ED057C12D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790382" cy="4931785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Arial" panose="020B0604020202020204" pitchFamily="34" charset="0"/>
              </a:rPr>
              <a:t>C	</a:t>
            </a:r>
            <a:r>
              <a:rPr lang="en-US"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Arial" panose="020B0604020202020204" pitchFamily="34" charset="0"/>
              </a:rPr>
              <a:t>					</a:t>
            </a:r>
            <a:r>
              <a:rPr lang="en-US"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Arial" panose="020B0604020202020204" pitchFamily="34" charset="0"/>
              </a:rPr>
              <a:t>Python</a:t>
            </a:r>
          </a:p>
          <a:p>
            <a:pPr>
              <a:buFontTx/>
              <a:buChar char="-"/>
            </a:pPr>
            <a:r>
              <a:rPr lang="en-US"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Arial" panose="020B0604020202020204" pitchFamily="34" charset="0"/>
              </a:rPr>
              <a:t> MPI				      -Multiprocessing</a:t>
            </a:r>
          </a:p>
          <a:p>
            <a:pPr marL="0" indent="0">
              <a:buNone/>
            </a:pPr>
            <a:r>
              <a:rPr lang="en-US"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Arial" panose="020B0604020202020204" pitchFamily="34" charset="0"/>
              </a:rPr>
              <a:t>- Pthreads				  library</a:t>
            </a:r>
          </a:p>
          <a:p>
            <a:pPr marL="0" indent="0">
              <a:buNone/>
            </a:pPr>
            <a:r>
              <a:rPr lang="en-US"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Arial" panose="020B0604020202020204" pitchFamily="34" charset="0"/>
              </a:rPr>
              <a:t>- Open MP</a:t>
            </a:r>
          </a:p>
        </p:txBody>
      </p:sp>
    </p:spTree>
    <p:extLst>
      <p:ext uri="{BB962C8B-B14F-4D97-AF65-F5344CB8AC3E}">
        <p14:creationId xmlns:p14="http://schemas.microsoft.com/office/powerpoint/2010/main" val="620646596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02865-FCD3-46B8-99B5-7E13D3F5A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73" y="36512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latin typeface="Data Control" panose="02000000000000000000" pitchFamily="2" charset="0"/>
              </a:rPr>
              <a:t>			</a:t>
            </a:r>
            <a:r>
              <a:rPr lang="en-US" sz="7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 panose="02000000000000000000" pitchFamily="2" charset="0"/>
                <a:cs typeface="Arial"/>
              </a:rPr>
              <a:t>Algorithm</a:t>
            </a:r>
            <a:br>
              <a:rPr lang="en-US" sz="4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 panose="02000000000000000000" pitchFamily="2" charset="0"/>
                <a:cs typeface="Arial"/>
              </a:rPr>
            </a:br>
            <a:r>
              <a:rPr lang="en-US">
                <a:solidFill>
                  <a:schemeClr val="bg1"/>
                </a:solidFill>
                <a:latin typeface="Data Control" panose="02000000000000000000" pitchFamily="2" charset="0"/>
              </a:rPr>
              <a:t>	</a:t>
            </a:r>
            <a:endParaRPr lang="en-US" sz="6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ata Control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51280-1E2E-4850-A2FF-ED057C12D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082" y="1579996"/>
            <a:ext cx="10790382" cy="4931785"/>
          </a:xfrm>
          <a:ln>
            <a:noFill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Euler's number can be approximated by summing inverse factorials</a:t>
            </a:r>
          </a:p>
          <a:p>
            <a:pPr marL="0" indent="0">
              <a:buNone/>
            </a:pP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  <a:p>
            <a:pPr marL="0" indent="0">
              <a:buNone/>
            </a:pP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  <a:p>
            <a:pPr marL="0" indent="0">
              <a:buNone/>
            </a:pP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  <a:p>
            <a:pPr marL="0" indent="0">
              <a:buNone/>
            </a:pP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  <a:p>
            <a:pPr marL="0" indent="0">
              <a:buNone/>
            </a:pP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  <a:p>
            <a:pPr marL="0" indent="0">
              <a:buNone/>
            </a:pP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  <a:p>
            <a:pPr marL="0" indent="0">
              <a:buNone/>
            </a:pP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  <a:p>
            <a:pPr marL="0" indent="0">
              <a:buNone/>
            </a:pP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  <a:p>
            <a:pPr marL="0" indent="0">
              <a:buNone/>
            </a:pP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3AD7D420-7018-4F78-9796-7C4F35774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6248" y="2301984"/>
            <a:ext cx="4210050" cy="248943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B8FF2F42-4426-4721-9040-F6B4C3FEC8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6818" y="5197049"/>
            <a:ext cx="7463050" cy="120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861659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02865-FCD3-46B8-99B5-7E13D3F5A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655" y="110693"/>
            <a:ext cx="10515600" cy="1325563"/>
          </a:xfrm>
        </p:spPr>
        <p:txBody>
          <a:bodyPr/>
          <a:lstStyle/>
          <a:p>
            <a:r>
              <a:rPr lang="en-US" sz="6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/>
              </a:rPr>
              <a:t>			Challenges</a:t>
            </a:r>
            <a:endParaRPr lang="en-US" sz="66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ata Control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51280-1E2E-4850-A2FF-ED057C12D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255" y="1413164"/>
            <a:ext cx="10679545" cy="5144653"/>
          </a:xfrm>
          <a:ln>
            <a:noFill/>
          </a:ln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Workload assignment matters</a:t>
            </a:r>
          </a:p>
          <a:p>
            <a:pPr marL="0" indent="0">
              <a:buNone/>
            </a:pPr>
            <a:r>
              <a:rPr lang="en-US"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1, 2, 3, 4, 5 &lt;- Thread 0 (less work)</a:t>
            </a:r>
          </a:p>
          <a:p>
            <a:pPr marL="0" indent="0">
              <a:buNone/>
            </a:pPr>
            <a:r>
              <a:rPr lang="en-US"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6, 7, 8, 9, 10 &lt;- Thread 1 (more work)</a:t>
            </a:r>
          </a:p>
          <a:p>
            <a:r>
              <a:rPr 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Large numbers</a:t>
            </a:r>
          </a:p>
          <a:p>
            <a:pPr marL="0" indent="0">
              <a:buNone/>
            </a:pPr>
            <a:r>
              <a:rPr lang="en-US"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Factorials get BIG</a:t>
            </a:r>
          </a:p>
          <a:p>
            <a:pPr marL="0" indent="0">
              <a:buNone/>
            </a:pPr>
            <a:r>
              <a:rPr lang="en-US"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Unsigned long long int max is 18,446,744,073,709,551,615</a:t>
            </a:r>
          </a:p>
          <a:p>
            <a:pPr marL="0" indent="0">
              <a:buNone/>
            </a:pPr>
            <a:r>
              <a:rPr lang="en-US"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22! = </a:t>
            </a:r>
            <a:r>
              <a:rPr lang="en-US" sz="3200" b="0" i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1,124,000,727,777,607,680,000 (already over 60x larger)</a:t>
            </a: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/>
            </a:endParaRPr>
          </a:p>
          <a:p>
            <a:r>
              <a:rPr 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Floating point precision</a:t>
            </a:r>
            <a:endParaRPr lang="en-US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IEEE double can only accurately store 15 decimal places</a:t>
            </a: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Arial"/>
              </a:rPr>
              <a:t>The sum quickly converges to 15 decimal places of e with only 18 iterations</a:t>
            </a:r>
            <a:endParaRPr lang="en-US" sz="3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679626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DA952-E487-4848-B83C-4F7B7AEB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              </a:t>
            </a:r>
            <a:r>
              <a: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 panose="02000000000000000000" pitchFamily="2" charset="0"/>
              </a:rPr>
              <a:t>Comparison Measurements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0130F02B-1E40-476F-9B6E-3EF97775EF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7617099"/>
              </p:ext>
            </p:extLst>
          </p:nvPr>
        </p:nvGraphicFramePr>
        <p:xfrm>
          <a:off x="502557" y="2515054"/>
          <a:ext cx="5290295" cy="2780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8059">
                  <a:extLst>
                    <a:ext uri="{9D8B030D-6E8A-4147-A177-3AD203B41FA5}">
                      <a16:colId xmlns:a16="http://schemas.microsoft.com/office/drawing/2014/main" val="621775313"/>
                    </a:ext>
                  </a:extLst>
                </a:gridCol>
                <a:gridCol w="1058059">
                  <a:extLst>
                    <a:ext uri="{9D8B030D-6E8A-4147-A177-3AD203B41FA5}">
                      <a16:colId xmlns:a16="http://schemas.microsoft.com/office/drawing/2014/main" val="3374943351"/>
                    </a:ext>
                  </a:extLst>
                </a:gridCol>
                <a:gridCol w="1058059">
                  <a:extLst>
                    <a:ext uri="{9D8B030D-6E8A-4147-A177-3AD203B41FA5}">
                      <a16:colId xmlns:a16="http://schemas.microsoft.com/office/drawing/2014/main" val="3081768734"/>
                    </a:ext>
                  </a:extLst>
                </a:gridCol>
                <a:gridCol w="1058059">
                  <a:extLst>
                    <a:ext uri="{9D8B030D-6E8A-4147-A177-3AD203B41FA5}">
                      <a16:colId xmlns:a16="http://schemas.microsoft.com/office/drawing/2014/main" val="2531899638"/>
                    </a:ext>
                  </a:extLst>
                </a:gridCol>
                <a:gridCol w="1058059">
                  <a:extLst>
                    <a:ext uri="{9D8B030D-6E8A-4147-A177-3AD203B41FA5}">
                      <a16:colId xmlns:a16="http://schemas.microsoft.com/office/drawing/2014/main" val="2387356532"/>
                    </a:ext>
                  </a:extLst>
                </a:gridCol>
              </a:tblGrid>
              <a:tr h="525099">
                <a:tc>
                  <a:txBody>
                    <a:bodyPr/>
                    <a:lstStyle/>
                    <a:p>
                      <a:r>
                        <a:rPr lang="en-US"/>
                        <a:t># of threads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Python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MPI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Pthreads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OpenMP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(s)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114823"/>
                  </a:ext>
                </a:extLst>
              </a:tr>
              <a:tr h="525099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1.06e+02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1.07e+00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1.11e+00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1.09e+00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460017"/>
                  </a:ext>
                </a:extLst>
              </a:tr>
              <a:tr h="545296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5.48e+01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5.46e-01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5.53e-01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5.96e-01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53706"/>
                  </a:ext>
                </a:extLst>
              </a:tr>
              <a:tr h="525099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3.24e+01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2.77e-01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2.81e-01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2.96e-01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637051"/>
                  </a:ext>
                </a:extLst>
              </a:tr>
              <a:tr h="545296">
                <a:tc>
                  <a:txBody>
                    <a:bodyPr/>
                    <a:lstStyle/>
                    <a:p>
                      <a:r>
                        <a:rPr lang="en-US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2.19e+01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1.39e-01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1.59e-01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1.45e-01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9686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25B2B77-8E63-490C-92C2-227149527F7E}"/>
              </a:ext>
            </a:extLst>
          </p:cNvPr>
          <p:cNvSpPr txBox="1"/>
          <p:nvPr/>
        </p:nvSpPr>
        <p:spPr>
          <a:xfrm>
            <a:off x="1295400" y="1957613"/>
            <a:ext cx="370476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Calibri"/>
              </a:rPr>
              <a:t>Runtime Measurements for n = 16000</a:t>
            </a:r>
          </a:p>
        </p:txBody>
      </p:sp>
      <p:graphicFrame>
        <p:nvGraphicFramePr>
          <p:cNvPr id="5" name="Table 8">
            <a:extLst>
              <a:ext uri="{FF2B5EF4-FFF2-40B4-BE49-F238E27FC236}">
                <a16:creationId xmlns:a16="http://schemas.microsoft.com/office/drawing/2014/main" id="{1CD37B0A-03DF-4CF9-BA6D-61179437F1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7999348"/>
              </p:ext>
            </p:extLst>
          </p:nvPr>
        </p:nvGraphicFramePr>
        <p:xfrm>
          <a:off x="6179457" y="2504168"/>
          <a:ext cx="5290295" cy="2780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8059">
                  <a:extLst>
                    <a:ext uri="{9D8B030D-6E8A-4147-A177-3AD203B41FA5}">
                      <a16:colId xmlns:a16="http://schemas.microsoft.com/office/drawing/2014/main" val="621775313"/>
                    </a:ext>
                  </a:extLst>
                </a:gridCol>
                <a:gridCol w="1058059">
                  <a:extLst>
                    <a:ext uri="{9D8B030D-6E8A-4147-A177-3AD203B41FA5}">
                      <a16:colId xmlns:a16="http://schemas.microsoft.com/office/drawing/2014/main" val="3374943351"/>
                    </a:ext>
                  </a:extLst>
                </a:gridCol>
                <a:gridCol w="1058059">
                  <a:extLst>
                    <a:ext uri="{9D8B030D-6E8A-4147-A177-3AD203B41FA5}">
                      <a16:colId xmlns:a16="http://schemas.microsoft.com/office/drawing/2014/main" val="3081768734"/>
                    </a:ext>
                  </a:extLst>
                </a:gridCol>
                <a:gridCol w="1058059">
                  <a:extLst>
                    <a:ext uri="{9D8B030D-6E8A-4147-A177-3AD203B41FA5}">
                      <a16:colId xmlns:a16="http://schemas.microsoft.com/office/drawing/2014/main" val="2531899638"/>
                    </a:ext>
                  </a:extLst>
                </a:gridCol>
                <a:gridCol w="1058059">
                  <a:extLst>
                    <a:ext uri="{9D8B030D-6E8A-4147-A177-3AD203B41FA5}">
                      <a16:colId xmlns:a16="http://schemas.microsoft.com/office/drawing/2014/main" val="2387356532"/>
                    </a:ext>
                  </a:extLst>
                </a:gridCol>
              </a:tblGrid>
              <a:tr h="525099">
                <a:tc>
                  <a:txBody>
                    <a:bodyPr/>
                    <a:lstStyle/>
                    <a:p>
                      <a:r>
                        <a:rPr lang="en-US"/>
                        <a:t># of threads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Pthreads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OpenMP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114823"/>
                  </a:ext>
                </a:extLst>
              </a:tr>
              <a:tr h="525099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460017"/>
                  </a:ext>
                </a:extLst>
              </a:tr>
              <a:tr h="545296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53706"/>
                  </a:ext>
                </a:extLst>
              </a:tr>
              <a:tr h="525099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637051"/>
                  </a:ext>
                </a:extLst>
              </a:tr>
              <a:tr h="545296">
                <a:tc>
                  <a:txBody>
                    <a:bodyPr/>
                    <a:lstStyle/>
                    <a:p>
                      <a:r>
                        <a:rPr lang="en-US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4.85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7.67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7.50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9686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572E9AB-A544-4202-A8D1-21A3568F79DB}"/>
              </a:ext>
            </a:extLst>
          </p:cNvPr>
          <p:cNvSpPr txBox="1"/>
          <p:nvPr/>
        </p:nvSpPr>
        <p:spPr>
          <a:xfrm>
            <a:off x="6830682" y="1957612"/>
            <a:ext cx="370476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Calibri"/>
              </a:rPr>
              <a:t>Speedup Measurements for n = 16000</a:t>
            </a:r>
          </a:p>
        </p:txBody>
      </p:sp>
    </p:spTree>
    <p:extLst>
      <p:ext uri="{BB962C8B-B14F-4D97-AF65-F5344CB8AC3E}">
        <p14:creationId xmlns:p14="http://schemas.microsoft.com/office/powerpoint/2010/main" val="2273294414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DA952-E487-4848-B83C-4F7B7AEB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latin typeface="Data Control" panose="02000000000000000000" pitchFamily="2" charset="0"/>
                <a:ea typeface="+mj-lt"/>
                <a:cs typeface="+mj-lt"/>
              </a:rPr>
              <a:t>    </a:t>
            </a:r>
            <a:r>
              <a: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 panose="02000000000000000000" pitchFamily="2" charset="0"/>
                <a:ea typeface="+mj-lt"/>
                <a:cs typeface="+mj-lt"/>
              </a:rPr>
              <a:t>Comparison Measurements (cont.)</a:t>
            </a:r>
            <a:endParaRPr lang="en-US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ata Control" panose="02000000000000000000" pitchFamily="2" charset="0"/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0130F02B-1E40-476F-9B6E-3EF97775EF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0484529"/>
              </p:ext>
            </p:extLst>
          </p:nvPr>
        </p:nvGraphicFramePr>
        <p:xfrm>
          <a:off x="2976705" y="2515054"/>
          <a:ext cx="6249860" cy="3322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9972">
                  <a:extLst>
                    <a:ext uri="{9D8B030D-6E8A-4147-A177-3AD203B41FA5}">
                      <a16:colId xmlns:a16="http://schemas.microsoft.com/office/drawing/2014/main" val="621775313"/>
                    </a:ext>
                  </a:extLst>
                </a:gridCol>
                <a:gridCol w="1249972">
                  <a:extLst>
                    <a:ext uri="{9D8B030D-6E8A-4147-A177-3AD203B41FA5}">
                      <a16:colId xmlns:a16="http://schemas.microsoft.com/office/drawing/2014/main" val="3374943351"/>
                    </a:ext>
                  </a:extLst>
                </a:gridCol>
                <a:gridCol w="1249972">
                  <a:extLst>
                    <a:ext uri="{9D8B030D-6E8A-4147-A177-3AD203B41FA5}">
                      <a16:colId xmlns:a16="http://schemas.microsoft.com/office/drawing/2014/main" val="3081768734"/>
                    </a:ext>
                  </a:extLst>
                </a:gridCol>
                <a:gridCol w="1249972">
                  <a:extLst>
                    <a:ext uri="{9D8B030D-6E8A-4147-A177-3AD203B41FA5}">
                      <a16:colId xmlns:a16="http://schemas.microsoft.com/office/drawing/2014/main" val="2531899638"/>
                    </a:ext>
                  </a:extLst>
                </a:gridCol>
                <a:gridCol w="1249972">
                  <a:extLst>
                    <a:ext uri="{9D8B030D-6E8A-4147-A177-3AD203B41FA5}">
                      <a16:colId xmlns:a16="http://schemas.microsoft.com/office/drawing/2014/main" val="2387356532"/>
                    </a:ext>
                  </a:extLst>
                </a:gridCol>
              </a:tblGrid>
              <a:tr h="763203">
                <a:tc>
                  <a:txBody>
                    <a:bodyPr/>
                    <a:lstStyle/>
                    <a:p>
                      <a:r>
                        <a:rPr lang="en-US"/>
                        <a:t># of threads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Python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(%)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MPI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(%)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Pthreads (%)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OpenMP</a:t>
                      </a:r>
                    </a:p>
                    <a:p>
                      <a:pPr lvl="0">
                        <a:buNone/>
                      </a:pPr>
                      <a:r>
                        <a:rPr lang="en-US"/>
                        <a:t>(%)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114823"/>
                  </a:ext>
                </a:extLst>
              </a:tr>
              <a:tr h="628520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460017"/>
                  </a:ext>
                </a:extLst>
              </a:tr>
              <a:tr h="650967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353706"/>
                  </a:ext>
                </a:extLst>
              </a:tr>
              <a:tr h="628520">
                <a:tc>
                  <a:txBody>
                    <a:bodyPr/>
                    <a:lstStyle/>
                    <a:p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637051"/>
                  </a:ext>
                </a:extLst>
              </a:tr>
              <a:tr h="650967">
                <a:tc>
                  <a:txBody>
                    <a:bodyPr/>
                    <a:lstStyle/>
                    <a:p>
                      <a:r>
                        <a:rPr lang="en-US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9686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25B2B77-8E63-490C-92C2-227149527F7E}"/>
              </a:ext>
            </a:extLst>
          </p:cNvPr>
          <p:cNvSpPr txBox="1"/>
          <p:nvPr/>
        </p:nvSpPr>
        <p:spPr>
          <a:xfrm>
            <a:off x="4239919" y="1910576"/>
            <a:ext cx="370476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Calibri"/>
              </a:rPr>
              <a:t>Efficiency Measurements for n = 16000</a:t>
            </a:r>
          </a:p>
        </p:txBody>
      </p:sp>
    </p:spTree>
    <p:extLst>
      <p:ext uri="{BB962C8B-B14F-4D97-AF65-F5344CB8AC3E}">
        <p14:creationId xmlns:p14="http://schemas.microsoft.com/office/powerpoint/2010/main" val="1432300334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DA952-E487-4848-B83C-4F7B7AEBE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9961" y="-169412"/>
            <a:ext cx="10515600" cy="1325563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Data Control"/>
                <a:ea typeface="+mj-lt"/>
                <a:cs typeface="+mj-lt"/>
              </a:rPr>
              <a:t>    </a:t>
            </a:r>
            <a:r>
              <a: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/>
                <a:ea typeface="+mj-lt"/>
                <a:cs typeface="+mj-lt"/>
              </a:rPr>
              <a:t>C Code</a:t>
            </a:r>
            <a:endParaRPr lang="en-US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ata Control" panose="02000000000000000000" pitchFamily="2" charset="0"/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5B2B77-8E63-490C-92C2-227149527F7E}"/>
              </a:ext>
            </a:extLst>
          </p:cNvPr>
          <p:cNvSpPr txBox="1"/>
          <p:nvPr/>
        </p:nvSpPr>
        <p:spPr>
          <a:xfrm>
            <a:off x="7011734" y="2050003"/>
            <a:ext cx="370476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Calibri"/>
              </a:rPr>
              <a:t>Factorial function</a:t>
            </a:r>
            <a:endParaRPr lang="en-US"/>
          </a:p>
        </p:txBody>
      </p:sp>
      <p:pic>
        <p:nvPicPr>
          <p:cNvPr id="9" name="Picture 9" descr="Text&#10;&#10;Description automatically generated">
            <a:extLst>
              <a:ext uri="{FF2B5EF4-FFF2-40B4-BE49-F238E27FC236}">
                <a16:creationId xmlns:a16="http://schemas.microsoft.com/office/drawing/2014/main" id="{3555BA64-570D-48FB-A54B-91115DEFDA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0400" y="2445464"/>
            <a:ext cx="4506036" cy="3138505"/>
          </a:xfrm>
          <a:prstGeom prst="rect">
            <a:avLst/>
          </a:prstGeom>
        </p:spPr>
      </p:pic>
      <p:pic>
        <p:nvPicPr>
          <p:cNvPr id="10" name="Picture 10" descr="Text&#10;&#10;Description automatically generated">
            <a:extLst>
              <a:ext uri="{FF2B5EF4-FFF2-40B4-BE49-F238E27FC236}">
                <a16:creationId xmlns:a16="http://schemas.microsoft.com/office/drawing/2014/main" id="{32C45B5D-9A88-49C8-A880-CCA5F8B59A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0" y="1029111"/>
            <a:ext cx="6246123" cy="585747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E619FCC-2844-413B-A1C9-13E79F1A102A}"/>
              </a:ext>
            </a:extLst>
          </p:cNvPr>
          <p:cNvSpPr txBox="1"/>
          <p:nvPr/>
        </p:nvSpPr>
        <p:spPr>
          <a:xfrm>
            <a:off x="-5490" y="662479"/>
            <a:ext cx="370476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Calibri"/>
              </a:rPr>
              <a:t>MPI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36890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DA952-E487-4848-B83C-4F7B7AEBE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9961" y="-169412"/>
            <a:ext cx="10515600" cy="1325563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Data Control"/>
                <a:ea typeface="+mj-lt"/>
                <a:cs typeface="+mj-lt"/>
              </a:rPr>
              <a:t>    </a:t>
            </a:r>
            <a:r>
              <a: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ata Control"/>
                <a:ea typeface="+mj-lt"/>
                <a:cs typeface="+mj-lt"/>
              </a:rPr>
              <a:t>C Code</a:t>
            </a:r>
            <a:endParaRPr lang="en-US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ata Control" panose="02000000000000000000" pitchFamily="2" charset="0"/>
              <a:cs typeface="Calibri Ligh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619FCC-2844-413B-A1C9-13E79F1A102A}"/>
              </a:ext>
            </a:extLst>
          </p:cNvPr>
          <p:cNvSpPr txBox="1"/>
          <p:nvPr/>
        </p:nvSpPr>
        <p:spPr>
          <a:xfrm>
            <a:off x="-50982" y="332658"/>
            <a:ext cx="370476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Calibri"/>
              </a:rPr>
              <a:t>PThreads</a:t>
            </a:r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5CB0B8FE-5A0C-443B-A821-5B56023942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0" y="734707"/>
            <a:ext cx="5074692" cy="6127841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F7FB22F1-685D-4AA7-BFDA-D5D769F11E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3684" y="2816594"/>
            <a:ext cx="5939050" cy="27374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C41B634-19CB-43F0-81A4-6637E179BC43}"/>
              </a:ext>
            </a:extLst>
          </p:cNvPr>
          <p:cNvSpPr txBox="1"/>
          <p:nvPr/>
        </p:nvSpPr>
        <p:spPr>
          <a:xfrm>
            <a:off x="6045017" y="2322956"/>
            <a:ext cx="370476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/>
                <a:cs typeface="Calibri"/>
              </a:rPr>
              <a:t>OMP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573547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DC5AC68-6BFA-477C-9AA1-E427D5CBB52F}">
  <we:reference id="WA200002290" version="1.0.0.3" store="en-US" storeType="omex"/>
  <we:alternateReferences/>
  <we:properties>
    <we:property name="sidebarState" value="&quot;[false,true,false,true]&quot;"/>
    <we:property name="nextMathId" value="&quot;4&quot;"/>
    <we:property name="mathList" value="[{&quot;id&quot;:&quot;1&quot;,&quot;code&quot;:&quot;$\\sum_{n=0}^{}$&quot;,&quot;font&quot;:{&quot;size&quot;:12,&quot;family&quot;:&quot;Arial&quot;,&quot;color&quot;:&quot;black&quot;},&quot;type&quot;:&quot;$&quot;},{&quot;id&quot;:&quot;2&quot;,&quot;code&quot;:&quot;$\\sum_{n=0}^{\\infty }\\frac{1}{n!}$&quot;,&quot;font&quot;:{&quot;size&quot;:12,&quot;family&quot;:&quot;Arial&quot;,&quot;color&quot;:&quot;black&quot;},&quot;type&quot;:&quot;$&quot;},{&quot;id&quot;:&quot;3&quot;,&quot;code&quot;:&quot;$\\sum_{n=0}^{\\infty }\\frac{1}{n!}$&quot;,&quot;font&quot;:{&quot;size&quot;:12,&quot;family&quot;:&quot;Arial&quot;,&quot;color&quot;:&quot;black&quot;},&quot;type&quot;:&quot;$&quot;}]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Approximating Euler’s Number</vt:lpstr>
      <vt:lpstr>/* By Jaret Varn, Thomas Laggan, and Zach Pallotta */</vt:lpstr>
      <vt:lpstr>   Programs</vt:lpstr>
      <vt:lpstr>   Algorithm  </vt:lpstr>
      <vt:lpstr>   Challenges</vt:lpstr>
      <vt:lpstr>               Comparison Measurements</vt:lpstr>
      <vt:lpstr>    Comparison Measurements (cont.)</vt:lpstr>
      <vt:lpstr>    C Code</vt:lpstr>
      <vt:lpstr>    C Code</vt:lpstr>
      <vt:lpstr>Python</vt:lpstr>
      <vt:lpstr>          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Zach Pallotta</dc:creator>
  <cp:revision>2</cp:revision>
  <dcterms:created xsi:type="dcterms:W3CDTF">2021-11-05T06:20:01Z</dcterms:created>
  <dcterms:modified xsi:type="dcterms:W3CDTF">2021-12-02T23:39:48Z</dcterms:modified>
</cp:coreProperties>
</file>

<file path=docProps/thumbnail.jpeg>
</file>